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0" r:id="rId2"/>
    <p:sldId id="263" r:id="rId3"/>
    <p:sldId id="268" r:id="rId4"/>
    <p:sldId id="256" r:id="rId5"/>
    <p:sldId id="259" r:id="rId6"/>
    <p:sldId id="282" r:id="rId7"/>
    <p:sldId id="257" r:id="rId8"/>
    <p:sldId id="281" r:id="rId9"/>
    <p:sldId id="278" r:id="rId10"/>
    <p:sldId id="279" r:id="rId11"/>
    <p:sldId id="264" r:id="rId12"/>
    <p:sldId id="270" r:id="rId13"/>
    <p:sldId id="272" r:id="rId14"/>
    <p:sldId id="260" r:id="rId15"/>
    <p:sldId id="265" r:id="rId16"/>
    <p:sldId id="273" r:id="rId17"/>
    <p:sldId id="267" r:id="rId18"/>
    <p:sldId id="274" r:id="rId19"/>
    <p:sldId id="275" r:id="rId20"/>
    <p:sldId id="269" r:id="rId21"/>
    <p:sldId id="261" r:id="rId22"/>
    <p:sldId id="262" r:id="rId23"/>
    <p:sldId id="271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0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4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41B7-D4F8-D548-BCF7-1CEC4FC3D225}" type="datetimeFigureOut">
              <a:rPr lang="pl-PL" smtClean="0"/>
              <a:t>07.08.2018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9693-3DD0-D540-8409-B5450ABE02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64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41B7-D4F8-D548-BCF7-1CEC4FC3D225}" type="datetimeFigureOut">
              <a:rPr lang="pl-PL" smtClean="0"/>
              <a:t>07.08.2018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9693-3DD0-D540-8409-B5450ABE02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330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41B7-D4F8-D548-BCF7-1CEC4FC3D225}" type="datetimeFigureOut">
              <a:rPr lang="pl-PL" smtClean="0"/>
              <a:t>07.08.2018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9693-3DD0-D540-8409-B5450ABE02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260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41B7-D4F8-D548-BCF7-1CEC4FC3D225}" type="datetimeFigureOut">
              <a:rPr lang="pl-PL" smtClean="0"/>
              <a:t>07.08.2018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9693-3DD0-D540-8409-B5450ABE02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986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41B7-D4F8-D548-BCF7-1CEC4FC3D225}" type="datetimeFigureOut">
              <a:rPr lang="pl-PL" smtClean="0"/>
              <a:t>07.08.2018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9693-3DD0-D540-8409-B5450ABE02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462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41B7-D4F8-D548-BCF7-1CEC4FC3D225}" type="datetimeFigureOut">
              <a:rPr lang="pl-PL" smtClean="0"/>
              <a:t>07.08.2018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9693-3DD0-D540-8409-B5450ABE02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208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41B7-D4F8-D548-BCF7-1CEC4FC3D225}" type="datetimeFigureOut">
              <a:rPr lang="pl-PL" smtClean="0"/>
              <a:t>07.08.2018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9693-3DD0-D540-8409-B5450ABE02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738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41B7-D4F8-D548-BCF7-1CEC4FC3D225}" type="datetimeFigureOut">
              <a:rPr lang="pl-PL" smtClean="0"/>
              <a:t>07.08.2018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9693-3DD0-D540-8409-B5450ABE02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468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41B7-D4F8-D548-BCF7-1CEC4FC3D225}" type="datetimeFigureOut">
              <a:rPr lang="pl-PL" smtClean="0"/>
              <a:t>07.08.2018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9693-3DD0-D540-8409-B5450ABE02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261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41B7-D4F8-D548-BCF7-1CEC4FC3D225}" type="datetimeFigureOut">
              <a:rPr lang="pl-PL" smtClean="0"/>
              <a:t>07.08.2018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9693-3DD0-D540-8409-B5450ABE02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296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41B7-D4F8-D548-BCF7-1CEC4FC3D225}" type="datetimeFigureOut">
              <a:rPr lang="pl-PL" smtClean="0"/>
              <a:t>07.08.2018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9693-3DD0-D540-8409-B5450ABE02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030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241B7-D4F8-D548-BCF7-1CEC4FC3D225}" type="datetimeFigureOut">
              <a:rPr lang="pl-PL" smtClean="0"/>
              <a:t>07.08.2018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09693-3DD0-D540-8409-B5450ABE02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781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0A52C94D-1645-E34E-8853-41F9B85C96C5}"/>
              </a:ext>
            </a:extLst>
          </p:cNvPr>
          <p:cNvSpPr/>
          <p:nvPr/>
        </p:nvSpPr>
        <p:spPr>
          <a:xfrm>
            <a:off x="0" y="4244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7200" dirty="0">
                <a:solidFill>
                  <a:srgbClr val="FF0000"/>
                </a:solidFill>
                <a:latin typeface="Gabriola" pitchFamily="82" charset="0"/>
              </a:rPr>
              <a:t>Informacja 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BC172EA-2E1D-C243-A4CA-0911A784E4F0}"/>
              </a:ext>
            </a:extLst>
          </p:cNvPr>
          <p:cNvSpPr/>
          <p:nvPr/>
        </p:nvSpPr>
        <p:spPr>
          <a:xfrm>
            <a:off x="1767279" y="2958899"/>
            <a:ext cx="5335115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l-PL" b="1" dirty="0">
              <a:solidFill>
                <a:srgbClr val="703B3F"/>
              </a:solidFill>
              <a:latin typeface="Gabriola" pitchFamily="82" charset="0"/>
            </a:endParaRPr>
          </a:p>
          <a:p>
            <a:pPr algn="ctr"/>
            <a:r>
              <a:rPr lang="pl-PL" b="1" dirty="0">
                <a:solidFill>
                  <a:srgbClr val="703B3F"/>
                </a:solidFill>
                <a:latin typeface="Gabriola" pitchFamily="82" charset="0"/>
              </a:rPr>
              <a:t>      </a:t>
            </a:r>
            <a:r>
              <a:rPr lang="pl-PL" b="1" dirty="0">
                <a:solidFill>
                  <a:srgbClr val="FF0000"/>
                </a:solidFill>
                <a:latin typeface="Gabriola" pitchFamily="82" charset="0"/>
              </a:rPr>
              <a:t>W prezentacji możesz:</a:t>
            </a:r>
          </a:p>
          <a:p>
            <a:pPr marL="285750" indent="-285750" algn="ctr">
              <a:buFontTx/>
              <a:buChar char="-"/>
            </a:pPr>
            <a:r>
              <a:rPr lang="pl-PL" b="1" dirty="0">
                <a:solidFill>
                  <a:srgbClr val="703B3F"/>
                </a:solidFill>
                <a:latin typeface="Gabriola" pitchFamily="82" charset="0"/>
              </a:rPr>
              <a:t>Dodawać własne slajdy</a:t>
            </a:r>
          </a:p>
          <a:p>
            <a:pPr marL="285750" indent="-285750" algn="ctr">
              <a:buFontTx/>
              <a:buChar char="-"/>
            </a:pPr>
            <a:r>
              <a:rPr lang="pl-PL" b="1" dirty="0">
                <a:solidFill>
                  <a:srgbClr val="703B3F"/>
                </a:solidFill>
                <a:latin typeface="Gabriola" pitchFamily="82" charset="0"/>
              </a:rPr>
              <a:t>Dodawać własny tekst</a:t>
            </a:r>
          </a:p>
          <a:p>
            <a:pPr marL="285750" indent="-285750" algn="ctr">
              <a:buFontTx/>
              <a:buChar char="-"/>
            </a:pPr>
            <a:r>
              <a:rPr lang="pl-PL" b="1" dirty="0">
                <a:solidFill>
                  <a:srgbClr val="703B3F"/>
                </a:solidFill>
                <a:latin typeface="Gabriola" pitchFamily="82" charset="0"/>
              </a:rPr>
              <a:t>Kopiować zawarte slajdy i je przenosić</a:t>
            </a:r>
          </a:p>
          <a:p>
            <a:pPr marL="285750" indent="-285750" algn="ctr">
              <a:buFontTx/>
              <a:buChar char="-"/>
            </a:pPr>
            <a:r>
              <a:rPr lang="pl-PL" b="1" dirty="0">
                <a:solidFill>
                  <a:srgbClr val="703B3F"/>
                </a:solidFill>
                <a:latin typeface="Gabriola" pitchFamily="82" charset="0"/>
              </a:rPr>
              <a:t>Dodawać własne zdjęcia i inne materiały</a:t>
            </a:r>
          </a:p>
          <a:p>
            <a:pPr marL="285750" indent="-285750" algn="ctr">
              <a:buFontTx/>
              <a:buChar char="-"/>
            </a:pPr>
            <a:r>
              <a:rPr lang="pl-PL" b="1" dirty="0">
                <a:solidFill>
                  <a:srgbClr val="703B3F"/>
                </a:solidFill>
                <a:latin typeface="Gabriola" pitchFamily="82" charset="0"/>
              </a:rPr>
              <a:t>Zmieniać układ rozmieszczenia pól na slajdach</a:t>
            </a:r>
          </a:p>
          <a:p>
            <a:pPr marL="285750" indent="-285750" algn="ctr">
              <a:buFontTx/>
              <a:buChar char="-"/>
            </a:pPr>
            <a:r>
              <a:rPr lang="pl-PL" b="1" dirty="0">
                <a:solidFill>
                  <a:srgbClr val="703B3F"/>
                </a:solidFill>
                <a:latin typeface="Gabriola" pitchFamily="82" charset="0"/>
              </a:rPr>
              <a:t>Usuwać slajdy, które uznasz za niepotrzebne</a:t>
            </a:r>
          </a:p>
          <a:p>
            <a:pPr algn="ctr"/>
            <a:endParaRPr lang="pl-PL" b="1" dirty="0">
              <a:solidFill>
                <a:srgbClr val="703B3F"/>
              </a:solidFill>
              <a:latin typeface="Gabriola" pitchFamily="82" charset="0"/>
            </a:endParaRPr>
          </a:p>
          <a:p>
            <a:pPr algn="ctr"/>
            <a:r>
              <a:rPr lang="pl-PL" b="1" dirty="0">
                <a:solidFill>
                  <a:srgbClr val="FF0000"/>
                </a:solidFill>
                <a:latin typeface="Gabriola" pitchFamily="82" charset="0"/>
              </a:rPr>
              <a:t>   W prezentacji nie możesz:</a:t>
            </a:r>
          </a:p>
          <a:p>
            <a:pPr marL="285750" indent="-285750" algn="ctr">
              <a:buFontTx/>
              <a:buChar char="-"/>
            </a:pPr>
            <a:r>
              <a:rPr lang="pl-PL" b="1" dirty="0">
                <a:solidFill>
                  <a:srgbClr val="703B3F"/>
                </a:solidFill>
                <a:latin typeface="Gabriola" pitchFamily="82" charset="0"/>
              </a:rPr>
              <a:t>Usuwać logotypów Lustra Biblioteki, Biura Programu „Niepodległa”, </a:t>
            </a:r>
            <a:br>
              <a:rPr lang="pl-PL" b="1" dirty="0">
                <a:solidFill>
                  <a:srgbClr val="703B3F"/>
                </a:solidFill>
                <a:latin typeface="Gabriola" pitchFamily="82" charset="0"/>
              </a:rPr>
            </a:br>
            <a:r>
              <a:rPr lang="pl-PL" b="1" dirty="0">
                <a:solidFill>
                  <a:srgbClr val="703B3F"/>
                </a:solidFill>
                <a:latin typeface="Gabriola" pitchFamily="82" charset="0"/>
              </a:rPr>
              <a:t>Wydawnictwa Zielona Sowa</a:t>
            </a:r>
          </a:p>
          <a:p>
            <a:pPr marL="285750" indent="-285750" algn="ctr">
              <a:buFontTx/>
              <a:buChar char="-"/>
            </a:pPr>
            <a:r>
              <a:rPr lang="pl-PL" b="1" dirty="0">
                <a:solidFill>
                  <a:srgbClr val="703B3F"/>
                </a:solidFill>
                <a:latin typeface="Gabriola" pitchFamily="82" charset="0"/>
              </a:rPr>
              <a:t>Modyfikować zdjęć ani zawartych w nich grafik</a:t>
            </a:r>
          </a:p>
          <a:p>
            <a:pPr marL="285750" indent="-285750" algn="ctr">
              <a:buFontTx/>
              <a:buChar char="-"/>
            </a:pPr>
            <a:endParaRPr lang="pl-PL" b="1" dirty="0">
              <a:solidFill>
                <a:srgbClr val="703B3F"/>
              </a:solidFill>
              <a:latin typeface="Gabriola" pitchFamily="82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BDFD3EC-2194-E945-A2BE-77A98495A4FE}"/>
              </a:ext>
            </a:extLst>
          </p:cNvPr>
          <p:cNvSpPr/>
          <p:nvPr/>
        </p:nvSpPr>
        <p:spPr>
          <a:xfrm>
            <a:off x="726945" y="1204573"/>
            <a:ext cx="7415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703B3F"/>
                </a:solidFill>
                <a:latin typeface="Gabriola" pitchFamily="82" charset="0"/>
              </a:rPr>
              <a:t>Zdjęcia zawarte w niniejszej prezentacji są własnością Barbary Marii Morawiec. </a:t>
            </a:r>
          </a:p>
          <a:p>
            <a:pPr algn="ctr"/>
            <a:r>
              <a:rPr lang="pl-PL" b="1" dirty="0">
                <a:solidFill>
                  <a:srgbClr val="FF0000"/>
                </a:solidFill>
                <a:latin typeface="Gabriola" pitchFamily="82" charset="0"/>
              </a:rPr>
              <a:t>Mogą być użyte w niezmienionej formie, tylko i wyłącznie w celu realizacji warsztatów </a:t>
            </a:r>
            <a:br>
              <a:rPr lang="pl-PL" b="1" dirty="0">
                <a:solidFill>
                  <a:srgbClr val="FF0000"/>
                </a:solidFill>
                <a:latin typeface="Gabriola" pitchFamily="82" charset="0"/>
              </a:rPr>
            </a:br>
            <a:r>
              <a:rPr lang="pl-PL" b="1" dirty="0">
                <a:solidFill>
                  <a:srgbClr val="FF0000"/>
                </a:solidFill>
                <a:latin typeface="Gabriola" pitchFamily="82" charset="0"/>
              </a:rPr>
              <a:t>w ramach akcji „Mirabelka – kiełkująca historia w 100licy” przez uczestników, </a:t>
            </a:r>
            <a:br>
              <a:rPr lang="pl-PL" b="1" dirty="0">
                <a:solidFill>
                  <a:srgbClr val="FF0000"/>
                </a:solidFill>
                <a:latin typeface="Gabriola" pitchFamily="82" charset="0"/>
              </a:rPr>
            </a:br>
            <a:r>
              <a:rPr lang="pl-PL" b="1" dirty="0">
                <a:solidFill>
                  <a:srgbClr val="703B3F"/>
                </a:solidFill>
                <a:latin typeface="Gabriola" pitchFamily="82" charset="0"/>
              </a:rPr>
              <a:t>którzy otrzymali potwierdzenie uczestnictwa w akcji przez Organizatora.</a:t>
            </a:r>
          </a:p>
          <a:p>
            <a:pPr algn="ctr"/>
            <a:r>
              <a:rPr lang="pl-PL" b="1" dirty="0">
                <a:solidFill>
                  <a:srgbClr val="FF0000"/>
                </a:solidFill>
                <a:latin typeface="Gabriola" pitchFamily="82" charset="0"/>
              </a:rPr>
              <a:t>Udostępnianie, rozpowszechnianie prezentacji i zdjęć w Internecie</a:t>
            </a:r>
            <a:br>
              <a:rPr lang="pl-PL" b="1" dirty="0">
                <a:solidFill>
                  <a:srgbClr val="FF0000"/>
                </a:solidFill>
                <a:latin typeface="Gabriola" pitchFamily="82" charset="0"/>
              </a:rPr>
            </a:br>
            <a:r>
              <a:rPr lang="pl-PL" b="1" dirty="0">
                <a:solidFill>
                  <a:srgbClr val="FF0000"/>
                </a:solidFill>
                <a:latin typeface="Gabriola" pitchFamily="82" charset="0"/>
              </a:rPr>
              <a:t>lub innych podmiotom jest niedozwolone.</a:t>
            </a:r>
          </a:p>
        </p:txBody>
      </p:sp>
    </p:spTree>
    <p:extLst>
      <p:ext uri="{BB962C8B-B14F-4D97-AF65-F5344CB8AC3E}">
        <p14:creationId xmlns:p14="http://schemas.microsoft.com/office/powerpoint/2010/main" val="1625834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B7FA17-0DB9-D946-8067-51E34147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000" b="1" dirty="0">
                <a:solidFill>
                  <a:srgbClr val="703B3F"/>
                </a:solidFill>
                <a:latin typeface="Gabriola" pitchFamily="82" charset="0"/>
              </a:rPr>
              <a:t>Tytuł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AE57513-24BE-7C4B-91E6-1FD3A13FAA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2513"/>
          <a:stretch/>
        </p:blipFill>
        <p:spPr>
          <a:xfrm>
            <a:off x="3887391" y="0"/>
            <a:ext cx="5256609" cy="6858000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BD5F39CF-5503-4D42-BA8E-5162698FBDD9}"/>
              </a:ext>
            </a:extLst>
          </p:cNvPr>
          <p:cNvSpPr/>
          <p:nvPr/>
        </p:nvSpPr>
        <p:spPr>
          <a:xfrm>
            <a:off x="629841" y="1852005"/>
            <a:ext cx="2661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>
              <a:solidFill>
                <a:srgbClr val="703B3F"/>
              </a:solidFill>
              <a:latin typeface="Gabriola" pitchFamily="82" charset="0"/>
            </a:endParaRPr>
          </a:p>
          <a:p>
            <a:pPr marL="285750" indent="-285750" fontAlgn="base">
              <a:buBlip>
                <a:blip r:embed="rId3">
                  <a:extLst/>
                </a:blip>
              </a:buBlip>
            </a:pPr>
            <a:r>
              <a:rPr lang="pl-PL" sz="2400" dirty="0">
                <a:solidFill>
                  <a:srgbClr val="703B3F"/>
                </a:solidFill>
                <a:latin typeface="Gabriola" pitchFamily="82" charset="0"/>
              </a:rPr>
              <a:t> Punkt 1</a:t>
            </a:r>
          </a:p>
          <a:p>
            <a:pPr marL="285750" indent="-285750" fontAlgn="base">
              <a:buBlip>
                <a:blip r:embed="rId3">
                  <a:extLst/>
                </a:blip>
              </a:buBlip>
            </a:pPr>
            <a:r>
              <a:rPr lang="pl-PL" sz="2400" dirty="0">
                <a:solidFill>
                  <a:srgbClr val="703B3F"/>
                </a:solidFill>
                <a:latin typeface="Gabriola" pitchFamily="82" charset="0"/>
              </a:rPr>
              <a:t> Punkt 2</a:t>
            </a:r>
          </a:p>
          <a:p>
            <a:pPr marL="285750" indent="-285750" fontAlgn="base">
              <a:buBlip>
                <a:blip r:embed="rId3">
                  <a:extLst/>
                </a:blip>
              </a:buBlip>
            </a:pPr>
            <a:r>
              <a:rPr lang="pl-PL" sz="2400" dirty="0">
                <a:solidFill>
                  <a:srgbClr val="703B3F"/>
                </a:solidFill>
                <a:latin typeface="Gabriola" pitchFamily="82" charset="0"/>
              </a:rPr>
              <a:t> Punkt 3</a:t>
            </a:r>
          </a:p>
          <a:p>
            <a:pPr marL="285750" indent="-285750" fontAlgn="base">
              <a:buBlip>
                <a:blip r:embed="rId3">
                  <a:extLst/>
                </a:blip>
              </a:buBlip>
            </a:pPr>
            <a:r>
              <a:rPr lang="pl-PL" sz="2400" dirty="0">
                <a:solidFill>
                  <a:srgbClr val="703B3F"/>
                </a:solidFill>
                <a:latin typeface="Gabriola" pitchFamily="82" charset="0"/>
              </a:rPr>
              <a:t> …</a:t>
            </a:r>
          </a:p>
          <a:p>
            <a:pPr marL="285750" indent="-285750" fontAlgn="base">
              <a:buBlip>
                <a:blip r:embed="rId3">
                  <a:extLst/>
                </a:blip>
              </a:buBlip>
            </a:pPr>
            <a:endParaRPr lang="pl-PL" sz="2400" dirty="0">
              <a:solidFill>
                <a:srgbClr val="703B3F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01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7D4EC8F-98C2-ED4E-BA99-A3D080B8B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27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584F98E-066B-F34F-AE5C-0C80065A81A4}"/>
              </a:ext>
            </a:extLst>
          </p:cNvPr>
          <p:cNvSpPr/>
          <p:nvPr/>
        </p:nvSpPr>
        <p:spPr>
          <a:xfrm>
            <a:off x="1051560" y="1709928"/>
            <a:ext cx="74066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4400" dirty="0">
              <a:solidFill>
                <a:srgbClr val="703B3F"/>
              </a:solidFill>
              <a:latin typeface="Gabriola" pitchFamily="82" charset="0"/>
            </a:endParaRPr>
          </a:p>
          <a:p>
            <a:pPr fontAlgn="base"/>
            <a:r>
              <a:rPr lang="pl-PL" sz="4400" dirty="0">
                <a:solidFill>
                  <a:srgbClr val="703B3F"/>
                </a:solidFill>
                <a:latin typeface="Gabriola" pitchFamily="82" charset="0"/>
              </a:rPr>
              <a:t>Opis zadania/ Wskazówki do wykonania</a:t>
            </a:r>
          </a:p>
          <a:p>
            <a:pPr marL="285750" indent="-285750" fontAlgn="base">
              <a:buBlip>
                <a:blip r:embed="rId2">
                  <a:extLst/>
                </a:blip>
              </a:buBlip>
            </a:pPr>
            <a:r>
              <a:rPr lang="pl-PL" sz="4400" dirty="0">
                <a:solidFill>
                  <a:srgbClr val="703B3F"/>
                </a:solidFill>
                <a:latin typeface="Gabriola" pitchFamily="82" charset="0"/>
              </a:rPr>
              <a:t> Punkt 1</a:t>
            </a:r>
          </a:p>
          <a:p>
            <a:pPr marL="285750" indent="-285750" fontAlgn="base">
              <a:buBlip>
                <a:blip r:embed="rId2">
                  <a:extLst/>
                </a:blip>
              </a:buBlip>
            </a:pPr>
            <a:r>
              <a:rPr lang="pl-PL" sz="4400" dirty="0">
                <a:solidFill>
                  <a:srgbClr val="703B3F"/>
                </a:solidFill>
                <a:latin typeface="Gabriola" pitchFamily="82" charset="0"/>
              </a:rPr>
              <a:t> Punkt 2</a:t>
            </a:r>
          </a:p>
          <a:p>
            <a:pPr marL="285750" indent="-285750" fontAlgn="base">
              <a:buBlip>
                <a:blip r:embed="rId2">
                  <a:extLst/>
                </a:blip>
              </a:buBlip>
            </a:pPr>
            <a:r>
              <a:rPr lang="pl-PL" sz="4400" dirty="0">
                <a:solidFill>
                  <a:srgbClr val="703B3F"/>
                </a:solidFill>
                <a:latin typeface="Gabriola" pitchFamily="82" charset="0"/>
              </a:rPr>
              <a:t> Punkt 3</a:t>
            </a:r>
          </a:p>
          <a:p>
            <a:pPr marL="285750" indent="-285750" fontAlgn="base">
              <a:buBlip>
                <a:blip r:embed="rId2">
                  <a:extLst/>
                </a:blip>
              </a:buBlip>
            </a:pPr>
            <a:r>
              <a:rPr lang="pl-PL" sz="4400" dirty="0">
                <a:solidFill>
                  <a:srgbClr val="703B3F"/>
                </a:solidFill>
                <a:latin typeface="Gabriola" pitchFamily="82" charset="0"/>
              </a:rPr>
              <a:t> …</a:t>
            </a:r>
          </a:p>
          <a:p>
            <a:pPr marL="285750" indent="-285750" fontAlgn="base">
              <a:buBlip>
                <a:blip r:embed="rId2">
                  <a:extLst/>
                </a:blip>
              </a:buBlip>
            </a:pPr>
            <a:endParaRPr lang="pl-PL" sz="4400" dirty="0">
              <a:solidFill>
                <a:srgbClr val="703B3F"/>
              </a:solidFill>
              <a:latin typeface="Gabriola" pitchFamily="82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D381E89-46DF-364C-A7F4-788990324FD6}"/>
              </a:ext>
            </a:extLst>
          </p:cNvPr>
          <p:cNvSpPr/>
          <p:nvPr/>
        </p:nvSpPr>
        <p:spPr>
          <a:xfrm>
            <a:off x="0" y="50113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8000" b="1" dirty="0">
                <a:solidFill>
                  <a:srgbClr val="703B3F"/>
                </a:solidFill>
                <a:latin typeface="Gabriola" pitchFamily="82" charset="0"/>
              </a:rPr>
              <a:t>Tytuł zadania</a:t>
            </a:r>
            <a:endParaRPr lang="pl-PL" sz="4800" b="1" dirty="0">
              <a:solidFill>
                <a:srgbClr val="703B3F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66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2DDCEF8-275A-E847-B92C-A2BDF2AB6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2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2DDCEF8-275A-E847-B92C-A2BDF2AB6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15A0E3EE-3A7C-6F4D-AFBF-648CDB8C01A1}"/>
              </a:ext>
            </a:extLst>
          </p:cNvPr>
          <p:cNvSpPr/>
          <p:nvPr/>
        </p:nvSpPr>
        <p:spPr>
          <a:xfrm>
            <a:off x="1060704" y="1824573"/>
            <a:ext cx="61173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4400" dirty="0">
              <a:solidFill>
                <a:srgbClr val="703B3F"/>
              </a:solidFill>
              <a:latin typeface="Gabriola" pitchFamily="82" charset="0"/>
            </a:endParaRPr>
          </a:p>
          <a:p>
            <a:pPr marL="285750" indent="-285750" fontAlgn="base">
              <a:buBlip>
                <a:blip r:embed="rId3">
                  <a:extLst/>
                </a:blip>
              </a:buBlip>
            </a:pPr>
            <a:r>
              <a:rPr lang="pl-PL" sz="4400" dirty="0">
                <a:solidFill>
                  <a:srgbClr val="703B3F"/>
                </a:solidFill>
                <a:latin typeface="Gabriola" pitchFamily="82" charset="0"/>
              </a:rPr>
              <a:t> Punkt 1</a:t>
            </a:r>
          </a:p>
          <a:p>
            <a:pPr marL="285750" indent="-285750" fontAlgn="base">
              <a:buBlip>
                <a:blip r:embed="rId3">
                  <a:extLst/>
                </a:blip>
              </a:buBlip>
            </a:pPr>
            <a:r>
              <a:rPr lang="pl-PL" sz="4400" dirty="0">
                <a:solidFill>
                  <a:srgbClr val="703B3F"/>
                </a:solidFill>
                <a:latin typeface="Gabriola" pitchFamily="82" charset="0"/>
              </a:rPr>
              <a:t> Punkt 2</a:t>
            </a:r>
          </a:p>
          <a:p>
            <a:pPr marL="285750" indent="-285750" fontAlgn="base">
              <a:buBlip>
                <a:blip r:embed="rId3">
                  <a:extLst/>
                </a:blip>
              </a:buBlip>
            </a:pPr>
            <a:r>
              <a:rPr lang="pl-PL" sz="4400" dirty="0">
                <a:solidFill>
                  <a:srgbClr val="703B3F"/>
                </a:solidFill>
                <a:latin typeface="Gabriola" pitchFamily="82" charset="0"/>
              </a:rPr>
              <a:t> Punkt 3</a:t>
            </a:r>
          </a:p>
          <a:p>
            <a:pPr marL="285750" indent="-285750" fontAlgn="base">
              <a:buBlip>
                <a:blip r:embed="rId3">
                  <a:extLst/>
                </a:blip>
              </a:buBlip>
            </a:pPr>
            <a:r>
              <a:rPr lang="pl-PL" sz="4400" dirty="0">
                <a:solidFill>
                  <a:srgbClr val="703B3F"/>
                </a:solidFill>
                <a:latin typeface="Gabriola" pitchFamily="82" charset="0"/>
              </a:rPr>
              <a:t> …</a:t>
            </a:r>
          </a:p>
          <a:p>
            <a:pPr marL="285750" indent="-285750" fontAlgn="base">
              <a:buBlip>
                <a:blip r:embed="rId3">
                  <a:extLst/>
                </a:blip>
              </a:buBlip>
            </a:pPr>
            <a:endParaRPr lang="pl-PL" sz="4400" dirty="0">
              <a:solidFill>
                <a:srgbClr val="703B3F"/>
              </a:solidFill>
              <a:latin typeface="Gabriola" pitchFamily="82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CE30C6C-815D-AC48-A07F-96231132CFD0}"/>
              </a:ext>
            </a:extLst>
          </p:cNvPr>
          <p:cNvSpPr/>
          <p:nvPr/>
        </p:nvSpPr>
        <p:spPr>
          <a:xfrm>
            <a:off x="0" y="50113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8000" b="1" dirty="0">
                <a:solidFill>
                  <a:srgbClr val="703B3F"/>
                </a:solidFill>
                <a:latin typeface="Gabriola" pitchFamily="82" charset="0"/>
              </a:rPr>
              <a:t>Tytuł</a:t>
            </a:r>
            <a:endParaRPr lang="pl-PL" sz="4800" b="1" dirty="0">
              <a:solidFill>
                <a:srgbClr val="703B3F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770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EAAA01B-7938-CB48-9CA7-99FE1CBBC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EAAA01B-7938-CB48-9CA7-99FE1CBBC5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43E0356D-B8BD-B845-A3C7-C9E7FF284F36}"/>
              </a:ext>
            </a:extLst>
          </p:cNvPr>
          <p:cNvSpPr/>
          <p:nvPr/>
        </p:nvSpPr>
        <p:spPr>
          <a:xfrm>
            <a:off x="1060704" y="1824573"/>
            <a:ext cx="61173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4400" dirty="0">
              <a:solidFill>
                <a:srgbClr val="703B3F"/>
              </a:solidFill>
              <a:latin typeface="Gabriola" pitchFamily="82" charset="0"/>
            </a:endParaRPr>
          </a:p>
          <a:p>
            <a:pPr marL="285750" indent="-285750" fontAlgn="base">
              <a:buBlip>
                <a:blip r:embed="rId3">
                  <a:extLst/>
                </a:blip>
              </a:buBlip>
            </a:pPr>
            <a:r>
              <a:rPr lang="pl-PL" sz="4400" dirty="0">
                <a:solidFill>
                  <a:srgbClr val="703B3F"/>
                </a:solidFill>
                <a:latin typeface="Gabriola" pitchFamily="82" charset="0"/>
              </a:rPr>
              <a:t> Punkt 1</a:t>
            </a:r>
          </a:p>
          <a:p>
            <a:pPr marL="285750" indent="-285750" fontAlgn="base">
              <a:buBlip>
                <a:blip r:embed="rId3">
                  <a:extLst/>
                </a:blip>
              </a:buBlip>
            </a:pPr>
            <a:r>
              <a:rPr lang="pl-PL" sz="4400" dirty="0">
                <a:solidFill>
                  <a:srgbClr val="703B3F"/>
                </a:solidFill>
                <a:latin typeface="Gabriola" pitchFamily="82" charset="0"/>
              </a:rPr>
              <a:t> Punkt 2</a:t>
            </a:r>
          </a:p>
          <a:p>
            <a:pPr marL="285750" indent="-285750" fontAlgn="base">
              <a:buBlip>
                <a:blip r:embed="rId3">
                  <a:extLst/>
                </a:blip>
              </a:buBlip>
            </a:pPr>
            <a:r>
              <a:rPr lang="pl-PL" sz="4400" dirty="0">
                <a:solidFill>
                  <a:srgbClr val="703B3F"/>
                </a:solidFill>
                <a:latin typeface="Gabriola" pitchFamily="82" charset="0"/>
              </a:rPr>
              <a:t> Punkt 3</a:t>
            </a:r>
          </a:p>
          <a:p>
            <a:pPr marL="285750" indent="-285750" fontAlgn="base">
              <a:buBlip>
                <a:blip r:embed="rId3">
                  <a:extLst/>
                </a:blip>
              </a:buBlip>
            </a:pPr>
            <a:r>
              <a:rPr lang="pl-PL" sz="4400" dirty="0">
                <a:solidFill>
                  <a:srgbClr val="703B3F"/>
                </a:solidFill>
                <a:latin typeface="Gabriola" pitchFamily="82" charset="0"/>
              </a:rPr>
              <a:t> …</a:t>
            </a:r>
          </a:p>
          <a:p>
            <a:pPr marL="285750" indent="-285750" fontAlgn="base">
              <a:buBlip>
                <a:blip r:embed="rId3">
                  <a:extLst/>
                </a:blip>
              </a:buBlip>
            </a:pPr>
            <a:endParaRPr lang="pl-PL" sz="4400" dirty="0">
              <a:solidFill>
                <a:srgbClr val="703B3F"/>
              </a:solidFill>
              <a:latin typeface="Gabriola" pitchFamily="82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75960A2C-851C-EA4F-9A45-29E93D8603F0}"/>
              </a:ext>
            </a:extLst>
          </p:cNvPr>
          <p:cNvSpPr/>
          <p:nvPr/>
        </p:nvSpPr>
        <p:spPr>
          <a:xfrm>
            <a:off x="0" y="50113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8000" b="1" dirty="0">
                <a:solidFill>
                  <a:srgbClr val="703B3F"/>
                </a:solidFill>
                <a:latin typeface="Gabriola" pitchFamily="82" charset="0"/>
              </a:rPr>
              <a:t>Tytuł</a:t>
            </a:r>
            <a:endParaRPr lang="pl-PL" sz="4800" b="1" dirty="0">
              <a:solidFill>
                <a:srgbClr val="703B3F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0241EC3-F9BF-9644-B78B-BE302347D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74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0241EC3-F9BF-9644-B78B-BE302347D4D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895A62E8-7E09-5049-AAB8-4E917997A421}"/>
              </a:ext>
            </a:extLst>
          </p:cNvPr>
          <p:cNvSpPr/>
          <p:nvPr/>
        </p:nvSpPr>
        <p:spPr>
          <a:xfrm>
            <a:off x="1060704" y="1824573"/>
            <a:ext cx="61173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4400" dirty="0">
              <a:solidFill>
                <a:srgbClr val="703B3F"/>
              </a:solidFill>
              <a:latin typeface="Gabriola" pitchFamily="82" charset="0"/>
            </a:endParaRPr>
          </a:p>
          <a:p>
            <a:pPr marL="285750" indent="-285750" fontAlgn="base">
              <a:buBlip>
                <a:blip r:embed="rId3">
                  <a:extLst/>
                </a:blip>
              </a:buBlip>
            </a:pPr>
            <a:r>
              <a:rPr lang="pl-PL" sz="4400" dirty="0">
                <a:solidFill>
                  <a:srgbClr val="703B3F"/>
                </a:solidFill>
                <a:latin typeface="Gabriola" pitchFamily="82" charset="0"/>
              </a:rPr>
              <a:t> Punkt 1</a:t>
            </a:r>
          </a:p>
          <a:p>
            <a:pPr marL="285750" indent="-285750" fontAlgn="base">
              <a:buBlip>
                <a:blip r:embed="rId3">
                  <a:extLst/>
                </a:blip>
              </a:buBlip>
            </a:pPr>
            <a:r>
              <a:rPr lang="pl-PL" sz="4400" dirty="0">
                <a:solidFill>
                  <a:srgbClr val="703B3F"/>
                </a:solidFill>
                <a:latin typeface="Gabriola" pitchFamily="82" charset="0"/>
              </a:rPr>
              <a:t> Punkt 2</a:t>
            </a:r>
          </a:p>
          <a:p>
            <a:pPr marL="285750" indent="-285750" fontAlgn="base">
              <a:buBlip>
                <a:blip r:embed="rId3">
                  <a:extLst/>
                </a:blip>
              </a:buBlip>
            </a:pPr>
            <a:r>
              <a:rPr lang="pl-PL" sz="4400" dirty="0">
                <a:solidFill>
                  <a:srgbClr val="703B3F"/>
                </a:solidFill>
                <a:latin typeface="Gabriola" pitchFamily="82" charset="0"/>
              </a:rPr>
              <a:t> Punkt 3</a:t>
            </a:r>
          </a:p>
          <a:p>
            <a:pPr marL="285750" indent="-285750" fontAlgn="base">
              <a:buBlip>
                <a:blip r:embed="rId3">
                  <a:extLst/>
                </a:blip>
              </a:buBlip>
            </a:pPr>
            <a:r>
              <a:rPr lang="pl-PL" sz="4400" dirty="0">
                <a:solidFill>
                  <a:srgbClr val="703B3F"/>
                </a:solidFill>
                <a:latin typeface="Gabriola" pitchFamily="82" charset="0"/>
              </a:rPr>
              <a:t> …</a:t>
            </a:r>
          </a:p>
          <a:p>
            <a:pPr marL="285750" indent="-285750" fontAlgn="base">
              <a:buBlip>
                <a:blip r:embed="rId3">
                  <a:extLst/>
                </a:blip>
              </a:buBlip>
            </a:pPr>
            <a:endParaRPr lang="pl-PL" sz="4400" dirty="0">
              <a:solidFill>
                <a:srgbClr val="703B3F"/>
              </a:solidFill>
              <a:latin typeface="Gabriola" pitchFamily="82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E33A7A5-3249-5944-B8D1-375DF955CE92}"/>
              </a:ext>
            </a:extLst>
          </p:cNvPr>
          <p:cNvSpPr/>
          <p:nvPr/>
        </p:nvSpPr>
        <p:spPr>
          <a:xfrm>
            <a:off x="0" y="50113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8000" b="1" dirty="0">
                <a:solidFill>
                  <a:srgbClr val="703B3F"/>
                </a:solidFill>
                <a:latin typeface="Gabriola" pitchFamily="82" charset="0"/>
              </a:rPr>
              <a:t>Tytuł</a:t>
            </a:r>
            <a:endParaRPr lang="pl-PL" sz="4800" b="1" dirty="0">
              <a:solidFill>
                <a:srgbClr val="703B3F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660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2CD97FD-2BA5-1E4E-AF9F-9EC4A23ED6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5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8DCC2A69-CFD7-C140-823A-D2CA31C69282}"/>
              </a:ext>
            </a:extLst>
          </p:cNvPr>
          <p:cNvGrpSpPr/>
          <p:nvPr/>
        </p:nvGrpSpPr>
        <p:grpSpPr>
          <a:xfrm>
            <a:off x="-82296" y="3572"/>
            <a:ext cx="9226296" cy="6850856"/>
            <a:chOff x="-82296" y="3572"/>
            <a:chExt cx="9226296" cy="6850856"/>
          </a:xfrm>
        </p:grpSpPr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E3610F92-08FC-6D43-BE26-03EAF2FCF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572"/>
              <a:ext cx="9144000" cy="6850856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93419AF2-5604-8148-A16D-7834556B4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2296" y="2297017"/>
              <a:ext cx="9144000" cy="1806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6720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2CD97FD-2BA5-1E4E-AF9F-9EC4A23ED6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C584F98E-066B-F34F-AE5C-0C80065A81A4}"/>
              </a:ext>
            </a:extLst>
          </p:cNvPr>
          <p:cNvSpPr/>
          <p:nvPr/>
        </p:nvSpPr>
        <p:spPr>
          <a:xfrm>
            <a:off x="1060704" y="1824573"/>
            <a:ext cx="61173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4400" dirty="0">
              <a:solidFill>
                <a:srgbClr val="703B3F"/>
              </a:solidFill>
              <a:latin typeface="Gabriola" pitchFamily="82" charset="0"/>
            </a:endParaRPr>
          </a:p>
          <a:p>
            <a:pPr marL="285750" indent="-285750" fontAlgn="base">
              <a:buBlip>
                <a:blip r:embed="rId3">
                  <a:extLst/>
                </a:blip>
              </a:buBlip>
            </a:pPr>
            <a:r>
              <a:rPr lang="pl-PL" sz="4400" dirty="0">
                <a:solidFill>
                  <a:srgbClr val="703B3F"/>
                </a:solidFill>
                <a:latin typeface="Gabriola" pitchFamily="82" charset="0"/>
              </a:rPr>
              <a:t> Punkt 1</a:t>
            </a:r>
          </a:p>
          <a:p>
            <a:pPr marL="285750" indent="-285750" fontAlgn="base">
              <a:buBlip>
                <a:blip r:embed="rId3">
                  <a:extLst/>
                </a:blip>
              </a:buBlip>
            </a:pPr>
            <a:r>
              <a:rPr lang="pl-PL" sz="4400" dirty="0">
                <a:solidFill>
                  <a:srgbClr val="703B3F"/>
                </a:solidFill>
                <a:latin typeface="Gabriola" pitchFamily="82" charset="0"/>
              </a:rPr>
              <a:t> Punkt 2</a:t>
            </a:r>
          </a:p>
          <a:p>
            <a:pPr marL="285750" indent="-285750" fontAlgn="base">
              <a:buBlip>
                <a:blip r:embed="rId3">
                  <a:extLst/>
                </a:blip>
              </a:buBlip>
            </a:pPr>
            <a:r>
              <a:rPr lang="pl-PL" sz="4400" dirty="0">
                <a:solidFill>
                  <a:srgbClr val="703B3F"/>
                </a:solidFill>
                <a:latin typeface="Gabriola" pitchFamily="82" charset="0"/>
              </a:rPr>
              <a:t> Punkt 3</a:t>
            </a:r>
          </a:p>
          <a:p>
            <a:pPr marL="285750" indent="-285750" fontAlgn="base">
              <a:buBlip>
                <a:blip r:embed="rId3">
                  <a:extLst/>
                </a:blip>
              </a:buBlip>
            </a:pPr>
            <a:r>
              <a:rPr lang="pl-PL" sz="4400" dirty="0">
                <a:solidFill>
                  <a:srgbClr val="703B3F"/>
                </a:solidFill>
                <a:latin typeface="Gabriola" pitchFamily="82" charset="0"/>
              </a:rPr>
              <a:t> …</a:t>
            </a:r>
          </a:p>
          <a:p>
            <a:pPr marL="285750" indent="-285750" fontAlgn="base">
              <a:buBlip>
                <a:blip r:embed="rId3">
                  <a:extLst/>
                </a:blip>
              </a:buBlip>
            </a:pPr>
            <a:endParaRPr lang="pl-PL" sz="4400" dirty="0">
              <a:solidFill>
                <a:srgbClr val="703B3F"/>
              </a:solidFill>
              <a:latin typeface="Gabriola" pitchFamily="82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D381E89-46DF-364C-A7F4-788990324FD6}"/>
              </a:ext>
            </a:extLst>
          </p:cNvPr>
          <p:cNvSpPr/>
          <p:nvPr/>
        </p:nvSpPr>
        <p:spPr>
          <a:xfrm>
            <a:off x="0" y="50113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8000" b="1" dirty="0">
                <a:solidFill>
                  <a:srgbClr val="703B3F"/>
                </a:solidFill>
                <a:latin typeface="Gabriola" pitchFamily="82" charset="0"/>
              </a:rPr>
              <a:t>Tytuł</a:t>
            </a:r>
            <a:endParaRPr lang="pl-PL" sz="4800" b="1" dirty="0">
              <a:solidFill>
                <a:srgbClr val="703B3F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41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9FD7461-F3A5-134E-A73C-71B87B79A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2"/>
            <a:ext cx="91440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1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4DF114E-454A-944E-95AB-2D4E85BB7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12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3610F92-08FC-6D43-BE26-03EAF2FCF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2"/>
            <a:ext cx="9144000" cy="6850856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A05DCB9E-13AB-3046-95EE-78D35C89B7B8}"/>
              </a:ext>
            </a:extLst>
          </p:cNvPr>
          <p:cNvSpPr/>
          <p:nvPr/>
        </p:nvSpPr>
        <p:spPr>
          <a:xfrm>
            <a:off x="0" y="271576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000" b="1" dirty="0">
                <a:solidFill>
                  <a:srgbClr val="703B3F"/>
                </a:solidFill>
                <a:latin typeface="Gabriola" pitchFamily="82" charset="0"/>
              </a:rPr>
              <a:t>Dziękujemy za udział w warsztatach!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248588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8BD09F0-443F-9349-8B52-B1812EFE6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B0BDE713-D146-8C42-A97F-10F3F5D64B18}"/>
              </a:ext>
            </a:extLst>
          </p:cNvPr>
          <p:cNvSpPr/>
          <p:nvPr/>
        </p:nvSpPr>
        <p:spPr>
          <a:xfrm>
            <a:off x="504279" y="5600372"/>
            <a:ext cx="69650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7200" b="1" dirty="0">
                <a:solidFill>
                  <a:srgbClr val="703B3F"/>
                </a:solidFill>
                <a:latin typeface="Gabriola" pitchFamily="82" charset="0"/>
              </a:rPr>
              <a:t>Tytuł warsztatów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697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0A52C94D-1645-E34E-8853-41F9B85C96C5}"/>
              </a:ext>
            </a:extLst>
          </p:cNvPr>
          <p:cNvSpPr/>
          <p:nvPr/>
        </p:nvSpPr>
        <p:spPr>
          <a:xfrm>
            <a:off x="1089495" y="3164004"/>
            <a:ext cx="69650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7200" b="1" dirty="0">
                <a:solidFill>
                  <a:srgbClr val="703B3F"/>
                </a:solidFill>
                <a:latin typeface="Gabriola" pitchFamily="82" charset="0"/>
              </a:rPr>
              <a:t>Tytuł warsztatów</a:t>
            </a:r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7AD6070E-7263-9049-B289-C0DBC57CED98}"/>
              </a:ext>
            </a:extLst>
          </p:cNvPr>
          <p:cNvSpPr/>
          <p:nvPr/>
        </p:nvSpPr>
        <p:spPr>
          <a:xfrm>
            <a:off x="3394951" y="6113994"/>
            <a:ext cx="2354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703B3F"/>
                </a:solidFill>
                <a:latin typeface="Gabriola" pitchFamily="82" charset="0"/>
              </a:rPr>
              <a:t>Logotyp biblioteki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95A3BFD-8275-4846-AA66-480F6730A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456" y="1100240"/>
            <a:ext cx="9144000" cy="180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90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757863C-23E5-6E46-AFF3-8088F7EDB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41" y="0"/>
            <a:ext cx="7637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28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2C5B6041-7498-1448-B855-C695A0FB6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3377901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8F458DC5-236B-2B44-8C4A-BA7DAD5730D4}"/>
              </a:ext>
            </a:extLst>
          </p:cNvPr>
          <p:cNvSpPr/>
          <p:nvPr/>
        </p:nvSpPr>
        <p:spPr>
          <a:xfrm>
            <a:off x="1089497" y="4439084"/>
            <a:ext cx="69650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7200" b="1" dirty="0">
                <a:solidFill>
                  <a:srgbClr val="703B3F"/>
                </a:solidFill>
                <a:latin typeface="Gabriola" pitchFamily="82" charset="0"/>
              </a:rPr>
              <a:t>Miejsce na opis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2945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0330BF4-983C-1A47-B29A-3DBDD28F7E9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8851581A-DC36-A84C-BEA5-F4039AE4A2EC}"/>
              </a:ext>
            </a:extLst>
          </p:cNvPr>
          <p:cNvSpPr/>
          <p:nvPr/>
        </p:nvSpPr>
        <p:spPr>
          <a:xfrm>
            <a:off x="476001" y="1521898"/>
            <a:ext cx="842480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4400" b="1" i="0" dirty="0">
              <a:solidFill>
                <a:srgbClr val="703B3F"/>
              </a:solidFill>
              <a:effectLst/>
              <a:latin typeface="Gabriola" pitchFamily="82" charset="0"/>
            </a:endParaRPr>
          </a:p>
          <a:p>
            <a:pPr marL="285750" indent="-285750" fontAlgn="base">
              <a:buBlip>
                <a:blip r:embed="rId3"/>
              </a:buBlip>
            </a:pPr>
            <a:r>
              <a:rPr lang="pl-PL" sz="3200" b="1" i="0" dirty="0">
                <a:solidFill>
                  <a:srgbClr val="703B3F"/>
                </a:solidFill>
                <a:effectLst/>
                <a:latin typeface="Gabriola" pitchFamily="82" charset="0"/>
              </a:rPr>
              <a:t> promocja czytelnictwa</a:t>
            </a:r>
          </a:p>
          <a:p>
            <a:pPr marL="285750" indent="-285750" fontAlgn="base">
              <a:buBlip>
                <a:blip r:embed="rId3"/>
              </a:buBlip>
            </a:pPr>
            <a:r>
              <a:rPr lang="pl-PL" sz="3200" b="1" i="0" dirty="0">
                <a:solidFill>
                  <a:srgbClr val="703B3F"/>
                </a:solidFill>
                <a:effectLst/>
                <a:latin typeface="Gabriola" pitchFamily="82" charset="0"/>
              </a:rPr>
              <a:t> rozbudzanie zainteresowania historią Polski</a:t>
            </a:r>
          </a:p>
          <a:p>
            <a:pPr marL="285750" indent="-285750" fontAlgn="base">
              <a:buBlip>
                <a:blip r:embed="rId3"/>
              </a:buBlip>
            </a:pPr>
            <a:r>
              <a:rPr lang="pl-PL" sz="3200" b="1" i="0" dirty="0">
                <a:solidFill>
                  <a:srgbClr val="703B3F"/>
                </a:solidFill>
                <a:effectLst/>
                <a:latin typeface="Gabriola" pitchFamily="82" charset="0"/>
              </a:rPr>
              <a:t> zwiększenie świadomości na temat wydarzeń </a:t>
            </a:r>
            <a:br>
              <a:rPr lang="pl-PL" sz="3200" b="1" i="0" dirty="0">
                <a:solidFill>
                  <a:srgbClr val="703B3F"/>
                </a:solidFill>
                <a:effectLst/>
                <a:latin typeface="Gabriola" pitchFamily="82" charset="0"/>
              </a:rPr>
            </a:br>
            <a:r>
              <a:rPr lang="pl-PL" sz="3200" b="1" i="0" dirty="0">
                <a:solidFill>
                  <a:srgbClr val="703B3F"/>
                </a:solidFill>
                <a:effectLst/>
                <a:latin typeface="Gabriola" pitchFamily="82" charset="0"/>
              </a:rPr>
              <a:t> związanych z wojną</a:t>
            </a:r>
          </a:p>
          <a:p>
            <a:pPr marL="285750" indent="-285750" fontAlgn="base">
              <a:buBlip>
                <a:blip r:embed="rId3"/>
              </a:buBlip>
            </a:pPr>
            <a:r>
              <a:rPr lang="pl-PL" sz="3200" b="1" i="0" dirty="0">
                <a:solidFill>
                  <a:srgbClr val="703B3F"/>
                </a:solidFill>
                <a:effectLst/>
                <a:latin typeface="Gabriola" pitchFamily="82" charset="0"/>
              </a:rPr>
              <a:t> włączenie społeczności do świętowania 100-lecia Niepodległości</a:t>
            </a:r>
          </a:p>
          <a:p>
            <a:pPr marL="285750" indent="-285750" fontAlgn="base">
              <a:buBlip>
                <a:blip r:embed="rId3"/>
              </a:buBlip>
            </a:pPr>
            <a:r>
              <a:rPr lang="pl-PL" sz="3200" b="1" i="0" dirty="0">
                <a:solidFill>
                  <a:srgbClr val="703B3F"/>
                </a:solidFill>
                <a:effectLst/>
                <a:latin typeface="Gabriola" pitchFamily="82" charset="0"/>
              </a:rPr>
              <a:t> organizacja warsztatów w bibliotekach publicznych dzielnic</a:t>
            </a:r>
            <a:br>
              <a:rPr lang="pl-PL" sz="3200" b="1" i="0" dirty="0">
                <a:solidFill>
                  <a:srgbClr val="703B3F"/>
                </a:solidFill>
                <a:effectLst/>
                <a:latin typeface="Gabriola" pitchFamily="82" charset="0"/>
              </a:rPr>
            </a:br>
            <a:r>
              <a:rPr lang="pl-PL" sz="3200" b="1" i="0" dirty="0">
                <a:solidFill>
                  <a:srgbClr val="703B3F"/>
                </a:solidFill>
                <a:effectLst/>
                <a:latin typeface="Gabriola" pitchFamily="82" charset="0"/>
              </a:rPr>
              <a:t> Warszawy oraz innych bibliotekach na terenie Polski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9F98EF3-5B17-D14F-A245-851D66173CEA}"/>
              </a:ext>
            </a:extLst>
          </p:cNvPr>
          <p:cNvSpPr/>
          <p:nvPr/>
        </p:nvSpPr>
        <p:spPr>
          <a:xfrm>
            <a:off x="0" y="580316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7200" b="1" dirty="0">
                <a:solidFill>
                  <a:srgbClr val="703B3F"/>
                </a:solidFill>
                <a:latin typeface="Gabriola" pitchFamily="82" charset="0"/>
              </a:rPr>
              <a:t>Cele akcji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3832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6C370F6E-C74B-5F4F-8260-33111B7F5C73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3EE81FA4-DEBD-A444-A9B5-400057304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2" name="Prostokąt 1">
              <a:extLst>
                <a:ext uri="{FF2B5EF4-FFF2-40B4-BE49-F238E27FC236}">
                  <a16:creationId xmlns:a16="http://schemas.microsoft.com/office/drawing/2014/main" id="{69A8BAD4-BCFF-8045-9076-66D861F51680}"/>
                </a:ext>
              </a:extLst>
            </p:cNvPr>
            <p:cNvSpPr/>
            <p:nvPr/>
          </p:nvSpPr>
          <p:spPr>
            <a:xfrm>
              <a:off x="4368777" y="548580"/>
              <a:ext cx="4572000" cy="63094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l-PL" sz="2800" b="1" dirty="0">
                  <a:solidFill>
                    <a:srgbClr val="703B3F"/>
                  </a:solidFill>
                  <a:effectLst/>
                  <a:latin typeface="Gabriola" pitchFamily="82" charset="0"/>
                  <a:cs typeface="Apple Chancery" panose="03020702040506060504" pitchFamily="66" charset="-79"/>
                </a:rPr>
                <a:t>Nie ma już kamienicy pana Friedmana, fabryki strojów karnawałowych panów braci </a:t>
              </a:r>
              <a:r>
                <a:rPr lang="pl-PL" sz="2800" b="1" dirty="0" err="1">
                  <a:solidFill>
                    <a:srgbClr val="703B3F"/>
                  </a:solidFill>
                  <a:effectLst/>
                  <a:latin typeface="Gabriola" pitchFamily="82" charset="0"/>
                  <a:cs typeface="Apple Chancery" panose="03020702040506060504" pitchFamily="66" charset="-79"/>
                </a:rPr>
                <a:t>Alfusów</a:t>
              </a:r>
              <a:r>
                <a:rPr lang="pl-PL" sz="2800" b="1" dirty="0">
                  <a:solidFill>
                    <a:srgbClr val="703B3F"/>
                  </a:solidFill>
                  <a:effectLst/>
                  <a:latin typeface="Gabriola" pitchFamily="82" charset="0"/>
                  <a:cs typeface="Apple Chancery" panose="03020702040506060504" pitchFamily="66" charset="-79"/>
                </a:rPr>
                <a:t>, nie ma też getta, a od niedawna nie ma nawet mirabelki. </a:t>
              </a:r>
              <a:br>
                <a:rPr lang="pl-PL" sz="2800" b="1" dirty="0">
                  <a:solidFill>
                    <a:srgbClr val="703B3F"/>
                  </a:solidFill>
                  <a:effectLst/>
                  <a:latin typeface="Gabriola" pitchFamily="82" charset="0"/>
                  <a:cs typeface="Apple Chancery" panose="03020702040506060504" pitchFamily="66" charset="-79"/>
                </a:rPr>
              </a:br>
              <a:r>
                <a:rPr lang="pl-PL" sz="2800" b="1" dirty="0">
                  <a:solidFill>
                    <a:srgbClr val="703B3F"/>
                  </a:solidFill>
                  <a:effectLst/>
                  <a:latin typeface="Gabriola" pitchFamily="82" charset="0"/>
                  <a:cs typeface="Apple Chancery" panose="03020702040506060504" pitchFamily="66" charset="-79"/>
                </a:rPr>
                <a:t>To, co przetrwało to pamięć o ludziach, którzy wtedy żyli – o </a:t>
              </a:r>
              <a:r>
                <a:rPr lang="pl-PL" sz="2800" b="1" dirty="0" err="1">
                  <a:solidFill>
                    <a:srgbClr val="703B3F"/>
                  </a:solidFill>
                  <a:effectLst/>
                  <a:latin typeface="Gabriola" pitchFamily="82" charset="0"/>
                  <a:cs typeface="Apple Chancery" panose="03020702040506060504" pitchFamily="66" charset="-79"/>
                </a:rPr>
                <a:t>Dorce</a:t>
              </a:r>
              <a:r>
                <a:rPr lang="pl-PL" sz="2800" b="1" dirty="0">
                  <a:solidFill>
                    <a:srgbClr val="703B3F"/>
                  </a:solidFill>
                  <a:effectLst/>
                  <a:latin typeface="Gabriola" pitchFamily="82" charset="0"/>
                  <a:cs typeface="Apple Chancery" panose="03020702040506060504" pitchFamily="66" charset="-79"/>
                </a:rPr>
                <a:t>, Chaimie, Maćku i innych. Drzewa towarzyszyły ludziom w chwilach radości, smutku, ale też grozy. Poznawały historię kraju poprzez uczestniczenie w życiu lokalnej społeczności. Tę pełną nadziei, wiary </a:t>
              </a:r>
              <a:br>
                <a:rPr lang="pl-PL" sz="2800" b="1" dirty="0">
                  <a:solidFill>
                    <a:srgbClr val="703B3F"/>
                  </a:solidFill>
                  <a:effectLst/>
                  <a:latin typeface="Gabriola" pitchFamily="82" charset="0"/>
                  <a:cs typeface="Apple Chancery" panose="03020702040506060504" pitchFamily="66" charset="-79"/>
                </a:rPr>
              </a:br>
              <a:r>
                <a:rPr lang="pl-PL" sz="2800" b="1" dirty="0">
                  <a:solidFill>
                    <a:srgbClr val="703B3F"/>
                  </a:solidFill>
                  <a:effectLst/>
                  <a:latin typeface="Gabriola" pitchFamily="82" charset="0"/>
                  <a:cs typeface="Apple Chancery" panose="03020702040506060504" pitchFamily="66" charset="-79"/>
                </a:rPr>
                <a:t>i miłości historię kilku pokoleń opowiada rosnąca na warszawskich Nalewkach mirabelka. </a:t>
              </a:r>
              <a:r>
                <a:rPr lang="pl-PL" sz="2800" b="1" dirty="0">
                  <a:solidFill>
                    <a:srgbClr val="703B3F"/>
                  </a:solidFill>
                  <a:latin typeface="Gabriola" pitchFamily="82" charset="0"/>
                  <a:cs typeface="Apple Chancery" panose="03020702040506060504" pitchFamily="66" charset="-79"/>
                </a:rPr>
                <a:t>	                  </a:t>
              </a:r>
              <a:br>
                <a:rPr lang="pl-PL" sz="2800" b="1" dirty="0">
                  <a:solidFill>
                    <a:srgbClr val="703B3F"/>
                  </a:solidFill>
                  <a:latin typeface="Gabriola" pitchFamily="82" charset="0"/>
                  <a:cs typeface="Apple Chancery" panose="03020702040506060504" pitchFamily="66" charset="-79"/>
                </a:rPr>
              </a:br>
              <a:r>
                <a:rPr lang="pl-PL" sz="1200" b="1" i="1" dirty="0">
                  <a:solidFill>
                    <a:srgbClr val="703B3F"/>
                  </a:solidFill>
                  <a:latin typeface="Gabriola" pitchFamily="82" charset="0"/>
                  <a:cs typeface="Apple Chancery" panose="03020702040506060504" pitchFamily="66" charset="-79"/>
                </a:rPr>
                <a:t>~ Wydawnictwo Zielona Sowa</a:t>
              </a:r>
              <a:endParaRPr lang="pl-PL" sz="2800" b="1" i="1" dirty="0">
                <a:solidFill>
                  <a:srgbClr val="703B3F"/>
                </a:solidFill>
                <a:latin typeface="Gabriola" pitchFamily="82" charset="0"/>
                <a:cs typeface="Apple Chancery" panose="03020702040506060504" pitchFamily="66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530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B7FA17-0DB9-D946-8067-51E34147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000" b="1" dirty="0">
                <a:solidFill>
                  <a:srgbClr val="703B3F"/>
                </a:solidFill>
                <a:latin typeface="Gabriola" pitchFamily="82" charset="0"/>
              </a:rPr>
              <a:t>Tytuł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61BA9DF-363B-0B41-AD44-05A161919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solidFill>
                  <a:srgbClr val="703B3F"/>
                </a:solidFill>
                <a:latin typeface="Gabriola" pitchFamily="82" charset="0"/>
              </a:rPr>
              <a:t>Miejsce na opis</a:t>
            </a:r>
            <a:endParaRPr lang="pl-PL" sz="2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0122341-EC5F-1F49-A903-BED535E090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6900" b="7631"/>
          <a:stretch/>
        </p:blipFill>
        <p:spPr>
          <a:xfrm>
            <a:off x="3887391" y="1"/>
            <a:ext cx="5256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340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219</Words>
  <Application>Microsoft Macintosh PowerPoint</Application>
  <PresentationFormat>Pokaz na ekranie (4:3)</PresentationFormat>
  <Paragraphs>68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9" baseType="lpstr">
      <vt:lpstr>Apple Chancery</vt:lpstr>
      <vt:lpstr>Arial</vt:lpstr>
      <vt:lpstr>Calibri</vt:lpstr>
      <vt:lpstr>Calibri Light</vt:lpstr>
      <vt:lpstr>Gabriola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Tytuł</vt:lpstr>
      <vt:lpstr>Tytuł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Barbara Morawiec</dc:creator>
  <cp:lastModifiedBy>Barbara Morawiec</cp:lastModifiedBy>
  <cp:revision>26</cp:revision>
  <dcterms:created xsi:type="dcterms:W3CDTF">2018-08-05T15:02:48Z</dcterms:created>
  <dcterms:modified xsi:type="dcterms:W3CDTF">2018-08-07T17:42:28Z</dcterms:modified>
</cp:coreProperties>
</file>